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sldIdLst>
    <p:sldId id="281" r:id="rId5"/>
    <p:sldId id="283" r:id="rId6"/>
    <p:sldId id="282" r:id="rId7"/>
    <p:sldId id="257" r:id="rId8"/>
    <p:sldId id="284" r:id="rId9"/>
    <p:sldId id="285" r:id="rId10"/>
    <p:sldId id="286" r:id="rId11"/>
    <p:sldId id="287" r:id="rId12"/>
    <p:sldId id="288" r:id="rId13"/>
    <p:sldId id="28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9/30/2022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19307-thank-you-free-png-imag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String , String Buffer ,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String Builder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58685" y="4777380"/>
            <a:ext cx="2359182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Prepared by </a:t>
            </a:r>
          </a:p>
          <a:p>
            <a:r>
              <a:rPr lang="en-US" dirty="0">
                <a:solidFill>
                  <a:srgbClr val="FFFFFF"/>
                </a:solidFill>
              </a:rPr>
              <a:t>Mounika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A3520D-CCBF-DAED-4A3A-BF272B2B4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6348" y="1641959"/>
            <a:ext cx="10429675" cy="5484190"/>
          </a:xfrm>
        </p:spPr>
      </p:pic>
    </p:spTree>
    <p:extLst>
      <p:ext uri="{BB962C8B-B14F-4D97-AF65-F5344CB8AC3E}">
        <p14:creationId xmlns:p14="http://schemas.microsoft.com/office/powerpoint/2010/main" val="3631563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1F316-12D4-C3B1-83B7-D4C060D4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String?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71498-2380-A651-1E6D-621B56C77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4" y="2369489"/>
            <a:ext cx="10925092" cy="4182386"/>
          </a:xfrm>
        </p:spPr>
        <p:txBody>
          <a:bodyPr>
            <a:normAutofit fontScale="85000" lnSpcReduction="20000"/>
          </a:bodyPr>
          <a:lstStyle/>
          <a:p>
            <a:r>
              <a:rPr lang="en-IN" sz="2800" dirty="0"/>
              <a:t>String is a non-primitive data type and it is also a class.</a:t>
            </a:r>
          </a:p>
          <a:p>
            <a:r>
              <a:rPr lang="en-IN" sz="2800" dirty="0"/>
              <a:t>String is a collection of characters.</a:t>
            </a:r>
          </a:p>
          <a:p>
            <a:r>
              <a:rPr lang="en-IN" sz="2800" dirty="0"/>
              <a:t>String is immutable.</a:t>
            </a:r>
          </a:p>
          <a:p>
            <a:r>
              <a:rPr lang="en-IN" sz="2800" dirty="0"/>
              <a:t>String is not synchronized.</a:t>
            </a:r>
          </a:p>
          <a:p>
            <a:r>
              <a:rPr lang="en-IN" sz="2800" dirty="0"/>
              <a:t>It is available 1.0 version.</a:t>
            </a:r>
          </a:p>
          <a:p>
            <a:r>
              <a:rPr lang="en-IN" sz="2800" dirty="0"/>
              <a:t>In String we can create object in two ways they are</a:t>
            </a:r>
          </a:p>
          <a:p>
            <a:pPr marL="0" indent="0">
              <a:buNone/>
            </a:pPr>
            <a:r>
              <a:rPr lang="en-IN" sz="2800" dirty="0"/>
              <a:t>              1. String literal “     ” </a:t>
            </a:r>
          </a:p>
          <a:p>
            <a:pPr marL="0" indent="0">
              <a:buNone/>
            </a:pPr>
            <a:r>
              <a:rPr lang="en-IN" sz="2800" dirty="0"/>
              <a:t>               2. using a </a:t>
            </a:r>
            <a:r>
              <a:rPr lang="en-IN" sz="2800" b="1" dirty="0"/>
              <a:t>new</a:t>
            </a:r>
            <a:r>
              <a:rPr lang="en-IN" sz="2800" dirty="0"/>
              <a:t> keyword</a:t>
            </a:r>
          </a:p>
          <a:p>
            <a:pPr marL="0" indent="0">
              <a:buNone/>
            </a:pPr>
            <a:r>
              <a:rPr lang="en-IN" sz="2800" dirty="0"/>
              <a:t>                              </a:t>
            </a:r>
          </a:p>
          <a:p>
            <a:pPr marL="0" indent="0">
              <a:buNone/>
            </a:pPr>
            <a:r>
              <a:rPr lang="en-IN" sz="2800" dirty="0"/>
              <a:t>                                                  Heap area</a:t>
            </a: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9014226-EFC6-9E65-3CF9-FD2ADC3D1F32}"/>
              </a:ext>
            </a:extLst>
          </p:cNvPr>
          <p:cNvSpPr/>
          <p:nvPr/>
        </p:nvSpPr>
        <p:spPr>
          <a:xfrm>
            <a:off x="8974137" y="4587157"/>
            <a:ext cx="1884459" cy="1842714"/>
          </a:xfrm>
          <a:prstGeom prst="ca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0FBE506-F11B-7DDE-0515-7F204E811837}"/>
              </a:ext>
            </a:extLst>
          </p:cNvPr>
          <p:cNvSpPr/>
          <p:nvPr/>
        </p:nvSpPr>
        <p:spPr>
          <a:xfrm>
            <a:off x="9711075" y="5184126"/>
            <a:ext cx="978011" cy="87116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SCP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378FBC0-E5A2-94A6-49C4-4E97AA65F634}"/>
              </a:ext>
            </a:extLst>
          </p:cNvPr>
          <p:cNvCxnSpPr>
            <a:cxnSpLocks/>
          </p:cNvCxnSpPr>
          <p:nvPr/>
        </p:nvCxnSpPr>
        <p:spPr>
          <a:xfrm flipV="1">
            <a:off x="6599582" y="5562061"/>
            <a:ext cx="2647785" cy="7640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847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21658-0BA6-A929-6016-D3054EB34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String is immutable?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E8F5C-34FD-BCED-3A41-2EBAD3C06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10438048" cy="3924521"/>
          </a:xfrm>
        </p:spPr>
        <p:txBody>
          <a:bodyPr/>
          <a:lstStyle/>
          <a:p>
            <a:r>
              <a:rPr lang="en-IN" sz="2400" dirty="0"/>
              <a:t>Strings are constant, values can’t be changed after they are created.</a:t>
            </a:r>
          </a:p>
          <a:p>
            <a:r>
              <a:rPr lang="en-IN" sz="2400" dirty="0"/>
              <a:t>Because java uses the concept of string literal.</a:t>
            </a:r>
          </a:p>
          <a:p>
            <a:r>
              <a:rPr lang="en-IN" sz="2400" dirty="0"/>
              <a:t>Suppose, if one reference variable changes the value of the object, it will be affected by all the reference variables. That is why string objects are immutable in java.</a:t>
            </a:r>
          </a:p>
          <a:p>
            <a:r>
              <a:rPr lang="en-IN" sz="2400" dirty="0"/>
              <a:t>So, String is immutable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1151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573C-62B2-4B2C-B0BE-FFB8203C6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8BDAE-74B8-A1B6-65AF-39547A002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==   : Address comparison.</a:t>
            </a:r>
          </a:p>
          <a:p>
            <a:r>
              <a:rPr lang="en-IN" dirty="0"/>
              <a:t>.equals(): A content comparison.</a:t>
            </a:r>
          </a:p>
          <a:p>
            <a:r>
              <a:rPr lang="en-IN" dirty="0"/>
              <a:t>length(): it gives the number of characters in the string.</a:t>
            </a:r>
          </a:p>
          <a:p>
            <a:r>
              <a:rPr lang="en-IN" dirty="0"/>
              <a:t>char At ()</a:t>
            </a:r>
          </a:p>
          <a:p>
            <a:r>
              <a:rPr lang="en-IN" dirty="0"/>
              <a:t>Trim()</a:t>
            </a:r>
          </a:p>
          <a:p>
            <a:r>
              <a:rPr lang="en-IN" dirty="0"/>
              <a:t>Lower case() </a:t>
            </a:r>
          </a:p>
          <a:p>
            <a:r>
              <a:rPr lang="en-IN" dirty="0"/>
              <a:t>Upper case()</a:t>
            </a:r>
          </a:p>
        </p:txBody>
      </p:sp>
    </p:spTree>
    <p:extLst>
      <p:ext uri="{BB962C8B-B14F-4D97-AF65-F5344CB8AC3E}">
        <p14:creationId xmlns:p14="http://schemas.microsoft.com/office/powerpoint/2010/main" val="2209810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A1D7B-AF1E-270D-3FCF-5CA5BE88D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String Buffer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58370-5CFE-FC5A-AF89-12DB08F85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8" y="2472855"/>
            <a:ext cx="10750163" cy="4079019"/>
          </a:xfrm>
        </p:spPr>
        <p:txBody>
          <a:bodyPr>
            <a:normAutofit/>
          </a:bodyPr>
          <a:lstStyle/>
          <a:p>
            <a:r>
              <a:rPr lang="en-IN" sz="2800" dirty="0"/>
              <a:t>String Buffer is a mutable String.</a:t>
            </a:r>
          </a:p>
          <a:p>
            <a:r>
              <a:rPr lang="en-IN" sz="2800" dirty="0"/>
              <a:t>Java String Buffer class is synchronized thread-safe i.e. multiple threads cannot access it simultaneously.</a:t>
            </a:r>
          </a:p>
          <a:p>
            <a:r>
              <a:rPr lang="en-IN" sz="2800" dirty="0"/>
              <a:t>So it is safe and will result in an order.</a:t>
            </a:r>
          </a:p>
          <a:p>
            <a:r>
              <a:rPr lang="en-IN" sz="2800" dirty="0"/>
              <a:t>It is available 1.0 version.</a:t>
            </a:r>
          </a:p>
          <a:p>
            <a:r>
              <a:rPr lang="en-IN" sz="2800" dirty="0"/>
              <a:t>We can create an object by using a </a:t>
            </a:r>
            <a:r>
              <a:rPr lang="en-IN" sz="2800" b="1" dirty="0"/>
              <a:t>new</a:t>
            </a:r>
            <a:r>
              <a:rPr lang="en-IN" sz="2800" dirty="0"/>
              <a:t> keyword</a:t>
            </a:r>
            <a:r>
              <a:rPr lang="en-IN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5717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6FFA8-B029-FD26-8B52-8239E8BC0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0E6C1-AF63-8332-453D-EDB46A56D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953357"/>
            <a:ext cx="8825659" cy="3416300"/>
          </a:xfrm>
        </p:spPr>
        <p:txBody>
          <a:bodyPr>
            <a:normAutofit/>
          </a:bodyPr>
          <a:lstStyle/>
          <a:p>
            <a:r>
              <a:rPr lang="en-IN" sz="2800" dirty="0"/>
              <a:t>append()</a:t>
            </a:r>
          </a:p>
          <a:p>
            <a:r>
              <a:rPr lang="en-IN" sz="2800" dirty="0"/>
              <a:t>replace()</a:t>
            </a:r>
          </a:p>
          <a:p>
            <a:r>
              <a:rPr lang="en-IN" sz="2800" dirty="0"/>
              <a:t>delete Char At()</a:t>
            </a:r>
          </a:p>
          <a:p>
            <a:r>
              <a:rPr lang="en-IN" sz="2800" dirty="0"/>
              <a:t>length()</a:t>
            </a:r>
          </a:p>
          <a:p>
            <a:r>
              <a:rPr lang="en-IN" sz="2800" dirty="0"/>
              <a:t>char At()</a:t>
            </a:r>
          </a:p>
        </p:txBody>
      </p:sp>
    </p:spTree>
    <p:extLst>
      <p:ext uri="{BB962C8B-B14F-4D97-AF65-F5344CB8AC3E}">
        <p14:creationId xmlns:p14="http://schemas.microsoft.com/office/powerpoint/2010/main" val="2974374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2361-DB5F-BC32-54E9-1BFA059D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String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128AE-989B-5477-725A-F51D67BE8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564" y="3048773"/>
            <a:ext cx="8825659" cy="3416300"/>
          </a:xfrm>
        </p:spPr>
        <p:txBody>
          <a:bodyPr/>
          <a:lstStyle/>
          <a:p>
            <a:r>
              <a:rPr lang="en-IN" sz="2800" dirty="0"/>
              <a:t>String builder is a mutable string.</a:t>
            </a:r>
          </a:p>
          <a:p>
            <a:r>
              <a:rPr lang="en-IN" sz="2800" dirty="0"/>
              <a:t>The Java String Builder class is the same as the string Buffer Class except it is non-synchronized (not thread-safe).</a:t>
            </a:r>
          </a:p>
          <a:p>
            <a:r>
              <a:rPr lang="en-IN" sz="2800" dirty="0"/>
              <a:t>It is available since JDK 1.5 version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2003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AFE-CC37-F554-875E-1A6247FD1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    Difference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82B82F4-D692-56D6-C430-4727CBAB7F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8559128"/>
              </p:ext>
            </p:extLst>
          </p:nvPr>
        </p:nvGraphicFramePr>
        <p:xfrm>
          <a:off x="811033" y="2425148"/>
          <a:ext cx="10384404" cy="4126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3705">
                  <a:extLst>
                    <a:ext uri="{9D8B030D-6E8A-4147-A177-3AD203B41FA5}">
                      <a16:colId xmlns:a16="http://schemas.microsoft.com/office/drawing/2014/main" val="1809468099"/>
                    </a:ext>
                  </a:extLst>
                </a:gridCol>
                <a:gridCol w="5190699">
                  <a:extLst>
                    <a:ext uri="{9D8B030D-6E8A-4147-A177-3AD203B41FA5}">
                      <a16:colId xmlns:a16="http://schemas.microsoft.com/office/drawing/2014/main" val="4238675848"/>
                    </a:ext>
                  </a:extLst>
                </a:gridCol>
              </a:tblGrid>
              <a:tr h="437322">
                <a:tc>
                  <a:txBody>
                    <a:bodyPr/>
                    <a:lstStyle/>
                    <a:p>
                      <a:r>
                        <a:rPr lang="en-IN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String Buffer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613106"/>
                  </a:ext>
                </a:extLst>
              </a:tr>
              <a:tr h="328515">
                <a:tc>
                  <a:txBody>
                    <a:bodyPr/>
                    <a:lstStyle/>
                    <a:p>
                      <a:r>
                        <a:rPr lang="en-IN" dirty="0"/>
                        <a:t>It is immutable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It is mutable 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207681"/>
                  </a:ext>
                </a:extLst>
              </a:tr>
              <a:tr h="622714">
                <a:tc>
                  <a:txBody>
                    <a:bodyPr/>
                    <a:lstStyle/>
                    <a:p>
                      <a:r>
                        <a:rPr lang="en-IN" dirty="0"/>
                        <a:t>String is slow and consumes more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String Buffer is fast and consumes less memory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482526"/>
                  </a:ext>
                </a:extLst>
              </a:tr>
              <a:tr h="1156469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 class overrides the equals() method of Object class. So you can compare the contents of two strings by equals() method.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 Buffer class doesn't override the equals() method of Object class.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042155"/>
                  </a:ext>
                </a:extLst>
              </a:tr>
              <a:tr h="622714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 class is slower while performing concatenation operation.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 Buffer class is faster while performing concatenation operation.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025622"/>
                  </a:ext>
                </a:extLst>
              </a:tr>
              <a:tr h="612543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 class uses String constant pool.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 Buffer uses Heap memory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736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262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DEC1-4C9A-69C5-8B99-829E7F86D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     Difference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3087976-C5D2-8379-CD9B-C8EA5C31CE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9706940"/>
              </p:ext>
            </p:extLst>
          </p:nvPr>
        </p:nvGraphicFramePr>
        <p:xfrm>
          <a:off x="1155699" y="2603499"/>
          <a:ext cx="9188948" cy="3948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4474">
                  <a:extLst>
                    <a:ext uri="{9D8B030D-6E8A-4147-A177-3AD203B41FA5}">
                      <a16:colId xmlns:a16="http://schemas.microsoft.com/office/drawing/2014/main" val="3884349997"/>
                    </a:ext>
                  </a:extLst>
                </a:gridCol>
                <a:gridCol w="4594474">
                  <a:extLst>
                    <a:ext uri="{9D8B030D-6E8A-4147-A177-3AD203B41FA5}">
                      <a16:colId xmlns:a16="http://schemas.microsoft.com/office/drawing/2014/main" val="3819850753"/>
                    </a:ext>
                  </a:extLst>
                </a:gridCol>
              </a:tblGrid>
              <a:tr h="887417">
                <a:tc>
                  <a:txBody>
                    <a:bodyPr/>
                    <a:lstStyle/>
                    <a:p>
                      <a:r>
                        <a:rPr lang="en-IN" dirty="0"/>
                        <a:t>String Buffer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String Builder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406055"/>
                  </a:ext>
                </a:extLst>
              </a:tr>
              <a:tr h="1286125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 Buffer is 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synchronized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i.e. thread safe. It means two threads can't call the methods of String Buffer simultaneously.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 Builder is 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non-synchronized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i.e. not thread-safe. It means two threads can call the methods of String Builder simultaneously.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583590"/>
                  </a:ext>
                </a:extLst>
              </a:tr>
              <a:tr h="887417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 Buffer is 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 efficient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than String Builder.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 Builder is 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efficient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than String Buffer.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234324"/>
                  </a:ext>
                </a:extLst>
              </a:tr>
              <a:tr h="887417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 Buffer was introduced in Java 1.0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 Builder was introduced in Java 1.5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930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8468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C0CEB4-BFAC-4014-9B69-2CFFE0B783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 design</Template>
  <TotalTime>96</TotalTime>
  <Words>470</Words>
  <Application>Microsoft Office PowerPoint</Application>
  <PresentationFormat>Widescreen</PresentationFormat>
  <Paragraphs>66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Ion Boardroom</vt:lpstr>
      <vt:lpstr>String , String Buffer , String Builder </vt:lpstr>
      <vt:lpstr>What is String?</vt:lpstr>
      <vt:lpstr>Why String is immutable?</vt:lpstr>
      <vt:lpstr>Methods</vt:lpstr>
      <vt:lpstr>String Buffer</vt:lpstr>
      <vt:lpstr>Methods </vt:lpstr>
      <vt:lpstr>String Builder</vt:lpstr>
      <vt:lpstr>                        Difference</vt:lpstr>
      <vt:lpstr>                         Difference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 , String Buffer , String Builder </dc:title>
  <dc:creator>jyothsna mukku</dc:creator>
  <cp:lastModifiedBy>jyothsna mukku</cp:lastModifiedBy>
  <cp:revision>2</cp:revision>
  <dcterms:created xsi:type="dcterms:W3CDTF">2022-09-29T17:21:26Z</dcterms:created>
  <dcterms:modified xsi:type="dcterms:W3CDTF">2022-09-30T02:39:01Z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